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2" r:id="rId16"/>
    <p:sldId id="287" r:id="rId17"/>
    <p:sldId id="288" r:id="rId18"/>
    <p:sldId id="273" r:id="rId19"/>
    <p:sldId id="274" r:id="rId20"/>
    <p:sldId id="275" r:id="rId21"/>
    <p:sldId id="281" r:id="rId22"/>
    <p:sldId id="276" r:id="rId23"/>
    <p:sldId id="280" r:id="rId24"/>
    <p:sldId id="277" r:id="rId25"/>
    <p:sldId id="278" r:id="rId26"/>
    <p:sldId id="279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D63B-878C-2A44-6411-DC430069B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E6811-E5CB-BC4C-797E-DC19B4C9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3ECB0-C53C-6F0C-D95E-F931FD57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92E22-F547-BA51-F01D-BA556FBC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2DDF-026B-1D9A-0D2C-176461A1F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179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817C-C52C-7983-B85C-991D36D9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5DC75-8320-34F9-AAA3-DF4AF0B8C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C18C0-B69E-030A-F186-A578B7CEF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B82E8-51C3-62EC-DE52-62F03026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F1C51-5831-71FC-C6F1-45532F9A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663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6E3D0-FCC6-AFBA-06BE-C64BCBFB2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6B033-A275-E275-A939-F89F3BD01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C7871-15FE-2A27-FF2D-871EEEAB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B0F44-249D-9DE6-EDFA-8196AF2A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3416F-ED79-AE34-E885-50C5CED6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51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810-F7E1-42F2-9F70-35291309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1CDCC-AE72-CD23-EF1F-9B425CB21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4F30D-E998-510E-8325-BDF23FA2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87B52-8542-E0EE-FA35-8BBEDA4C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2200D-1DBE-65B3-5A04-0A868C1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247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7C92-C844-E096-6C13-AC0F3AA6C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7A66A-DD4E-3D41-2D48-83AC48E25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50A1D-F9BC-0C79-AF4A-3E28834C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86419-6CA8-07BB-E552-F01721CA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517E4-9CC1-55F9-7CFF-39B4E0D2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476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CA5B-CBD4-FA69-BC63-06A058A8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49FE5-7CC7-DC4C-4E3A-80AADB9DC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1CCBB-6990-04D6-B629-A26AC6134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EE969-C213-E263-12FD-34D710EC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AAB62-5EDC-2F45-FA96-D72EA02E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2CB2E-5009-E01D-EC3D-77F7F04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25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AB44-8B3B-3B84-A1E7-3E12D3DE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CDF88-EEB0-9D17-577F-A79120650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7654E-998E-443A-CDE8-6BDB8F165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E7B91-4D6E-D8F1-0160-E95240844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150D1-3B5F-27BC-B88D-DED60400C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5E417B-0076-5E53-301D-4E3779BF2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4CE18-26E6-21A1-1C3F-80ECE5C1A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E2CA5-31E8-0559-752A-860ECD5E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9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662F-5BB3-9E48-E5C9-2B359D32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D1730-0F86-E1E5-9908-554C7D9EF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3289A-BB2C-BBBD-8037-3388B0FA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E2CF4-3986-354F-9FD4-54210195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941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B2F42-40B2-566B-0A38-7EC20684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8B1A8-5370-9C5E-B3F9-B8DB3CE1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DF2BE-AF3B-8A31-DAB0-F935250C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028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2127-72DA-184F-B7B4-AB84B1DF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15E01-0840-F87E-69D5-D375BBA05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89E9B-8297-E135-DC60-196213204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B2D16-05E3-C409-B5D6-3D2BAB9E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1E476-5BA5-EEC3-EE19-EAED6304C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48711-969C-4043-650D-A9B78540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981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E502-A8D8-EB1E-390B-37DA5A12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7F2E3-FE5E-3A01-C3A5-1655BC0D5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02737-DDA6-A827-C0C7-C8D1189DA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4449-A3AA-8A49-1211-8870357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80767-9E51-7F21-F2D0-18F3E1993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41B6A-A76D-794A-E1DC-C8243E97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045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741BD-A4E1-842F-1CB7-00EBED8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6E7F8-F959-D55F-02CA-B03B5E07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D4A9B-1073-F40C-9DBE-2280E6EFD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4181F-9678-43D4-99F3-C61F1C18C534}" type="datetimeFigureOut">
              <a:rPr lang="en-IE" smtClean="0"/>
              <a:t>08/11/2024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AD883-ECBF-14E8-301B-4997F2B3B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E6A92-F9F5-2B18-97F4-D254A4C9D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716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AtiUsm/MuseASTE/tree/ma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16DD-6C4F-4AED-2FD4-065CC5424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Muse-CAR ASTE dataset</a:t>
            </a:r>
          </a:p>
        </p:txBody>
      </p:sp>
    </p:spTree>
    <p:extLst>
      <p:ext uri="{BB962C8B-B14F-4D97-AF65-F5344CB8AC3E}">
        <p14:creationId xmlns:p14="http://schemas.microsoft.com/office/powerpoint/2010/main" val="309129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B062E-65AA-7007-F453-9F33609F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IE" sz="2800" dirty="0"/>
              <a:t>Data Distribution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2F71DE-70DE-1629-71BE-F2431C02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5281" y="991330"/>
            <a:ext cx="6190488" cy="682752"/>
          </a:xfrm>
          <a:prstGeom prst="rect">
            <a:avLst/>
          </a:prstGeom>
        </p:spPr>
      </p:pic>
      <p:pic>
        <p:nvPicPr>
          <p:cNvPr id="4" name="Picture 3" descr="A blue pie chart with orange triangle and black text&#10;&#10;Description automatically generated">
            <a:extLst>
              <a:ext uri="{FF2B5EF4-FFF2-40B4-BE49-F238E27FC236}">
                <a16:creationId xmlns:a16="http://schemas.microsoft.com/office/drawing/2014/main" id="{579B075E-29A9-ABBD-2EFE-940D8075E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5884" y="2606462"/>
            <a:ext cx="3448248" cy="3639312"/>
          </a:xfrm>
          <a:prstGeom prst="rect">
            <a:avLst/>
          </a:prstGeom>
        </p:spPr>
      </p:pic>
      <p:pic>
        <p:nvPicPr>
          <p:cNvPr id="6" name="Image1" descr="A blue and orange circle with numbers&#10;&#10;Description automatically generated">
            <a:extLst>
              <a:ext uri="{FF2B5EF4-FFF2-40B4-BE49-F238E27FC236}">
                <a16:creationId xmlns:a16="http://schemas.microsoft.com/office/drawing/2014/main" id="{D8FD272D-B01B-89BD-51E1-11DAB151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47599" y="2732466"/>
            <a:ext cx="3584448" cy="3387303"/>
          </a:xfrm>
          <a:prstGeom prst="rect">
            <a:avLst/>
          </a:prstGeom>
        </p:spPr>
      </p:pic>
      <p:pic>
        <p:nvPicPr>
          <p:cNvPr id="5" name="Picture 4" descr="A pie chart with a number of segments&#10;&#10;Description automatically generated">
            <a:extLst>
              <a:ext uri="{FF2B5EF4-FFF2-40B4-BE49-F238E27FC236}">
                <a16:creationId xmlns:a16="http://schemas.microsoft.com/office/drawing/2014/main" id="{28215C83-09D7-0053-B1E1-F4D7C1A06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8137415" y="3059547"/>
            <a:ext cx="3584448" cy="27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1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FE26A-16B4-289B-069A-4788AD6D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Box plot of Lengths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CFAAB-6B30-5A67-5599-83484F61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5213" y="325837"/>
            <a:ext cx="9378764" cy="35170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6A294-D479-D565-CF83-06F321FA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300836" y="3830206"/>
            <a:ext cx="3516458" cy="2558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BE00A-9C33-F051-EAB4-5BE813A15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975026" y="3830207"/>
            <a:ext cx="3516457" cy="25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6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showing the results of a report&#10;&#10;Description automatically generated with medium confidence">
            <a:extLst>
              <a:ext uri="{FF2B5EF4-FFF2-40B4-BE49-F238E27FC236}">
                <a16:creationId xmlns:a16="http://schemas.microsoft.com/office/drawing/2014/main" id="{F763117C-20B9-C37F-839F-9E17260D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21035" y="1518155"/>
            <a:ext cx="5129784" cy="38216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e chart with text on it&#10;&#10;Description automatically generated">
            <a:extLst>
              <a:ext uri="{FF2B5EF4-FFF2-40B4-BE49-F238E27FC236}">
                <a16:creationId xmlns:a16="http://schemas.microsoft.com/office/drawing/2014/main" id="{31F885A5-C334-83A6-48A1-3025075E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1180" y="1729759"/>
            <a:ext cx="5129784" cy="33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2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inary Code Globe">
            <a:extLst>
              <a:ext uri="{FF2B5EF4-FFF2-40B4-BE49-F238E27FC236}">
                <a16:creationId xmlns:a16="http://schemas.microsoft.com/office/drawing/2014/main" id="{86C279F0-00D4-A60A-5658-49CBADF4E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8E816-8990-AA3F-DBF8-F528F318E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Dataset Creation</a:t>
            </a:r>
          </a:p>
        </p:txBody>
      </p:sp>
    </p:spTree>
    <p:extLst>
      <p:ext uri="{BB962C8B-B14F-4D97-AF65-F5344CB8AC3E}">
        <p14:creationId xmlns:p14="http://schemas.microsoft.com/office/powerpoint/2010/main" val="38286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n annotation process&#10;&#10;Description automatically generated">
            <a:extLst>
              <a:ext uri="{FF2B5EF4-FFF2-40B4-BE49-F238E27FC236}">
                <a16:creationId xmlns:a16="http://schemas.microsoft.com/office/drawing/2014/main" id="{8042E975-9700-450B-4154-8582EAFE6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739936" y="643466"/>
            <a:ext cx="671212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7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7D6C61-D1D6-EAD4-914B-C1F52B747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568" y="643467"/>
            <a:ext cx="621886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9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9" name="Rectangle 923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240" name="Rectangle 923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BBE82-3F14-279D-FDE6-6FA9B2695C58}"/>
              </a:ext>
            </a:extLst>
          </p:cNvPr>
          <p:cNvSpPr txBox="1"/>
          <p:nvPr/>
        </p:nvSpPr>
        <p:spPr>
          <a:xfrm>
            <a:off x="4562167" y="619432"/>
            <a:ext cx="364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/>
              <a:t>Annotator Feedback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216286-F206-5DE3-8266-262B5902C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874" y="1825625"/>
            <a:ext cx="8908251" cy="4351338"/>
          </a:xfrm>
        </p:spPr>
      </p:pic>
    </p:spTree>
    <p:extLst>
      <p:ext uri="{BB962C8B-B14F-4D97-AF65-F5344CB8AC3E}">
        <p14:creationId xmlns:p14="http://schemas.microsoft.com/office/powerpoint/2010/main" val="18604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F963-3E34-F8C3-4C44-E84BC607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Annotation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324AB-CDC5-1176-8305-4BA8AE73B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 extract all aspects for the segment – one triplet per row</a:t>
            </a:r>
          </a:p>
          <a:p>
            <a:r>
              <a:rPr lang="en-GB" dirty="0"/>
              <a:t> split multiple opinions into triplets like “drive nice and fun -&gt; (</a:t>
            </a:r>
            <a:r>
              <a:rPr lang="en-GB" dirty="0" err="1"/>
              <a:t>drive,nice,pos</a:t>
            </a:r>
            <a:r>
              <a:rPr lang="en-GB" dirty="0"/>
              <a:t>), (drive, fun, </a:t>
            </a:r>
            <a:r>
              <a:rPr lang="en-GB" dirty="0" err="1"/>
              <a:t>pos</a:t>
            </a:r>
            <a:r>
              <a:rPr lang="en-GB" dirty="0"/>
              <a:t>)</a:t>
            </a:r>
          </a:p>
          <a:p>
            <a:r>
              <a:rPr lang="en-GB" dirty="0"/>
              <a:t>do not extract unrelated subjective/objective information not talking about the entity line “enjoyed the video” should result in &lt;-,-,-&gt;</a:t>
            </a:r>
          </a:p>
          <a:p>
            <a:r>
              <a:rPr lang="en-GB" dirty="0"/>
              <a:t>implicit aspects are extracted. "car is low to the ground"–&gt; (height, low, neu) </a:t>
            </a:r>
          </a:p>
          <a:p>
            <a:r>
              <a:rPr lang="en-GB" dirty="0"/>
              <a:t>use the same text as present in the original review segment</a:t>
            </a:r>
          </a:p>
          <a:p>
            <a:r>
              <a:rPr lang="en-GB" dirty="0"/>
              <a:t> shorten it as much as possible </a:t>
            </a:r>
          </a:p>
          <a:p>
            <a:r>
              <a:rPr lang="en-GB" dirty="0"/>
              <a:t>vi) use common sense from the customer point of view for marking correct sentiment like high price is negative, or having a large boot is the car is positive, small windows is negative because visibility will be less </a:t>
            </a:r>
          </a:p>
          <a:p>
            <a:r>
              <a:rPr lang="en-GB" dirty="0"/>
              <a:t>vii) </a:t>
            </a:r>
            <a:r>
              <a:rPr lang="en-GB" dirty="0" err="1"/>
              <a:t>i</a:t>
            </a:r>
            <a:r>
              <a:rPr lang="en-GB" dirty="0"/>
              <a:t> spelling errors in the text transcripts, correct them and extract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836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6A2F4E-9590-71B1-52DD-0EEF2AF10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763" y="643467"/>
            <a:ext cx="7668473" cy="5571065"/>
          </a:xfrm>
          <a:prstGeom prst="rect">
            <a:avLst/>
          </a:prstGeom>
          <a:ln>
            <a:noFill/>
          </a:ln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1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1A18-D4BD-D8DB-F3F4-28AF09CC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Inter-Annotator-Agreement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277945-909B-2B41-08AC-F3AE8F958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37761" y="1899826"/>
            <a:ext cx="16627538" cy="13426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E6A404E-39DA-EEB5-27A9-E2A90E825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173957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Minion Pro Capt"/>
                <a:ea typeface="Times New Roman" panose="02020603050405020304" pitchFamily="18" charset="0"/>
              </a:rPr>
              <a:t>No. of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Minion Pro Capt"/>
                <a:ea typeface="Times New Roman" panose="02020603050405020304" pitchFamily="18" charset="0"/>
              </a:rPr>
              <a:t>agreeingtriples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Minion Pro Capt"/>
                <a:ea typeface="Times New Roman" panose="02020603050405020304" pitchFamily="18" charset="0"/>
              </a:rPr>
              <a:t> &gt; τ</a:t>
            </a:r>
            <a:endParaRPr kumimoji="0" lang="en-IE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Graphic 29">
            <a:extLst>
              <a:ext uri="{FF2B5EF4-FFF2-40B4-BE49-F238E27FC236}">
                <a16:creationId xmlns:a16="http://schemas.microsoft.com/office/drawing/2014/main" id="{4F348310-AE4D-4683-C791-C9A57CD6B71C}"/>
              </a:ext>
            </a:extLst>
          </p:cNvPr>
          <p:cNvCxnSpPr/>
          <p:nvPr/>
        </p:nvCxnSpPr>
        <p:spPr>
          <a:xfrm>
            <a:off x="2366645" y="8183245"/>
            <a:ext cx="2448560" cy="254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5971E8-11B7-EF5F-9EB5-56E919EB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0628" y="4227901"/>
            <a:ext cx="14523173" cy="11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C59A-4D53-E8E6-EA07-5187E3B4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10" dirty="0">
                <a:solidFill>
                  <a:srgbClr val="0D0D0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Highlights</a:t>
            </a:r>
            <a:br>
              <a:rPr lang="en-IE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524CE-831E-6712-71C4-1A9FB599C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975"/>
              </a:spcBef>
              <a:buNone/>
              <a:tabLst>
                <a:tab pos="440690" algn="l"/>
              </a:tabLst>
            </a:pP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new benchmark dataset for Aspect Sentiment Triplet Extraction.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Aspect Sentiment Triplet Extraction (ASTE) Dataset in Automotive Domain.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Largest ASTE Dataset to date with annotations for over 28,295 sentences.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 includes complex aspects not verbatim present in the sentence.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Domain: Aspect-based sentiment analysis, ASTE, Opinion Mining, Recommender System.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5074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711BD2-619E-38D7-7743-77250B9E0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483751"/>
            <a:ext cx="10905066" cy="2370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802F3-032D-7D31-8CA2-022FDD09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59" y="2772722"/>
            <a:ext cx="8109696" cy="17928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DD9A8-D363-F322-ACC9-A9D99F40A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00" y="4719483"/>
            <a:ext cx="9747800" cy="20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9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7FA9EABC-F75E-B650-CF41-9376C89823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0" b="14330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61921-36D2-F27F-9D44-2EE851D6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Statistical Annotation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90084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92429E9C-BC55-2E86-925B-EE202245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2" y="424411"/>
            <a:ext cx="5426764" cy="269981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e chart with text&#10;&#10;Description automatically generated">
            <a:extLst>
              <a:ext uri="{FF2B5EF4-FFF2-40B4-BE49-F238E27FC236}">
                <a16:creationId xmlns:a16="http://schemas.microsoft.com/office/drawing/2014/main" id="{E16D203F-DCDC-2742-37B1-140191FA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025616" y="321734"/>
            <a:ext cx="3677430" cy="290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51A941-9414-6DE4-1485-9C86EDC7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528" y="3824748"/>
            <a:ext cx="5884189" cy="2566908"/>
          </a:xfrm>
          <a:prstGeom prst="rect">
            <a:avLst/>
          </a:prstGeom>
        </p:spPr>
      </p:pic>
      <p:pic>
        <p:nvPicPr>
          <p:cNvPr id="5" name="Picture 4" descr="A pie chart with a blue and red circle&#10;&#10;Description automatically generated">
            <a:extLst>
              <a:ext uri="{FF2B5EF4-FFF2-40B4-BE49-F238E27FC236}">
                <a16:creationId xmlns:a16="http://schemas.microsoft.com/office/drawing/2014/main" id="{A2C18EFF-BF36-AD9A-D7DE-5415BB3C6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060044" y="3631096"/>
            <a:ext cx="3608575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73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279FC-EAA3-7900-1F54-33A4D4749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999" y="1962485"/>
            <a:ext cx="10905066" cy="22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3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04F7A-2656-0EFC-A58E-FC8016E04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43698"/>
            <a:ext cx="10905066" cy="3970603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35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25D9BE-15C9-69BE-EED6-D989663F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Baseline Models</a:t>
            </a:r>
          </a:p>
        </p:txBody>
      </p:sp>
    </p:spTree>
    <p:extLst>
      <p:ext uri="{BB962C8B-B14F-4D97-AF65-F5344CB8AC3E}">
        <p14:creationId xmlns:p14="http://schemas.microsoft.com/office/powerpoint/2010/main" val="413352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8279C7-3AFF-CD60-B46B-D05626C52A67}"/>
              </a:ext>
            </a:extLst>
          </p:cNvPr>
          <p:cNvSpPr txBox="1"/>
          <p:nvPr/>
        </p:nvSpPr>
        <p:spPr>
          <a:xfrm>
            <a:off x="865239" y="431985"/>
            <a:ext cx="10284541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Generative-ABSA. 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(Zhang et al., 2021)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generation-based framework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extraction paradigm [(triple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 (triple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…; (triple 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)], where k=no. of triples the segment generates. 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triple consists of (aspect </a:t>
            </a:r>
            <a:r>
              <a:rPr lang="en-US" sz="180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opinion </a:t>
            </a:r>
            <a:r>
              <a:rPr lang="en-US" sz="180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sentiment </a:t>
            </a:r>
            <a:r>
              <a:rPr lang="en-US" sz="180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 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final target representation for each segment is [(a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 (a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….; (</a:t>
            </a:r>
            <a:r>
              <a:rPr lang="en-US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baseline="-250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baseline="-250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)].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fine-tune the pre-trained T5 model (</a:t>
            </a:r>
            <a:r>
              <a:rPr lang="en-US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Raffel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al.,2020) on our dataset. </a:t>
            </a:r>
          </a:p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BMRC</a:t>
            </a:r>
            <a:endParaRPr lang="en-US" sz="18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model (Chen et al., 2021) uses machine comprehension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BERT for encoding.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two binary classifiers: aspect-oriented, and opinion-oriented to identify these spans, which are then merged to get the result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Sentiment is inferred from the CLS token.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BART-ABSA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(Yan et al., 2021) is a pointer-based generation method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generates indices of aspect term, opinion term and classifier.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SPAN-ASTE </a:t>
            </a:r>
            <a:endParaRPr lang="en-US" sz="18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tagging-based method</a:t>
            </a: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predicting whole spans of targets and opinions. (Xu et al., 2021)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349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A713C-593B-1862-761C-14A67776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IE" sz="3200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9F332-211D-2A2A-5E91-79334A4C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87341"/>
            <a:ext cx="10905066" cy="28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82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857CC-E860-6FEC-AEA1-9B2153A9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IE" sz="3200" dirty="0">
                <a:solidFill>
                  <a:schemeClr val="bg1"/>
                </a:solidFill>
              </a:rPr>
              <a:t>Results-processed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435B1-5E47-97E1-70E1-3BC30DCB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8" y="1675227"/>
            <a:ext cx="641136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08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86DCC-A3E1-68FD-28C1-42033162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IE" sz="3600" dirty="0">
                <a:solidFill>
                  <a:srgbClr val="FFFFFF"/>
                </a:solidFill>
              </a:rPr>
              <a:t>Comparison with our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EA3C5-51EC-28FC-9142-BB15E468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03" y="584473"/>
            <a:ext cx="6849945" cy="61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4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C3FF-7166-0EC2-6A9C-23797616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Aspect Sentiment Triplet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0E1E2-B294-D86F-65C9-D616C128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30063" y="1690688"/>
            <a:ext cx="4686300" cy="1662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97D54B-060F-1911-04D7-21D7AEEA7540}"/>
              </a:ext>
            </a:extLst>
          </p:cNvPr>
          <p:cNvSpPr txBox="1"/>
          <p:nvPr/>
        </p:nvSpPr>
        <p:spPr>
          <a:xfrm>
            <a:off x="2104103" y="3883743"/>
            <a:ext cx="90015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Challenges:</a:t>
            </a:r>
          </a:p>
          <a:p>
            <a:r>
              <a:rPr lang="en-GB" dirty="0" err="1"/>
              <a:t>i</a:t>
            </a:r>
            <a:r>
              <a:rPr lang="en-GB" dirty="0"/>
              <a:t>)learning the association between aspect target extraction, and opinion target extraction,</a:t>
            </a:r>
          </a:p>
          <a:p>
            <a:r>
              <a:rPr lang="en-GB" dirty="0"/>
              <a:t> ii) learning the complex relationship between aspects and opinions</a:t>
            </a:r>
          </a:p>
          <a:p>
            <a:r>
              <a:rPr lang="en-GB" dirty="0"/>
              <a:t>	 – one-to-many, many-to-one, overlapped, and embedded,</a:t>
            </a:r>
          </a:p>
          <a:p>
            <a:r>
              <a:rPr lang="en-GB" dirty="0"/>
              <a:t> iii) extracting multiple sentiments, aspects, and opinions in a single sentence,</a:t>
            </a:r>
          </a:p>
          <a:p>
            <a:r>
              <a:rPr lang="en-GB" dirty="0"/>
              <a:t> iv) extracting multiword aspects and opinions,</a:t>
            </a:r>
          </a:p>
          <a:p>
            <a:r>
              <a:rPr lang="en-GB" dirty="0"/>
              <a:t>v) handling vague natural language and extract aspects not directly verbatim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3565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2B78B6-C4B2-3E28-95BB-58906DF30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72" y="941298"/>
            <a:ext cx="10051547" cy="4975404"/>
          </a:xfrm>
        </p:spPr>
      </p:pic>
    </p:spTree>
    <p:extLst>
      <p:ext uri="{BB962C8B-B14F-4D97-AF65-F5344CB8AC3E}">
        <p14:creationId xmlns:p14="http://schemas.microsoft.com/office/powerpoint/2010/main" val="1697478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74AE-75C8-BCCD-AFDD-16B269E0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hlinkClick r:id="rId2"/>
              </a:rPr>
              <a:t>GitHub - </a:t>
            </a:r>
            <a:r>
              <a:rPr lang="en-GB" sz="2400" dirty="0" err="1">
                <a:hlinkClick r:id="rId2"/>
              </a:rPr>
              <a:t>AtiUsm</a:t>
            </a:r>
            <a:r>
              <a:rPr lang="en-GB" sz="2400" dirty="0">
                <a:hlinkClick r:id="rId2"/>
              </a:rPr>
              <a:t>/</a:t>
            </a:r>
            <a:r>
              <a:rPr lang="en-GB" sz="2400" dirty="0" err="1">
                <a:hlinkClick r:id="rId2"/>
              </a:rPr>
              <a:t>MuseASTE</a:t>
            </a:r>
            <a:r>
              <a:rPr lang="en-GB" sz="2400" dirty="0">
                <a:hlinkClick r:id="rId2"/>
              </a:rPr>
              <a:t>: Aspect Sentiment Triplet Extraction Annotations for the </a:t>
            </a:r>
            <a:r>
              <a:rPr lang="en-GB" sz="2400" dirty="0" err="1">
                <a:hlinkClick r:id="rId2"/>
              </a:rPr>
              <a:t>MuSe</a:t>
            </a:r>
            <a:r>
              <a:rPr lang="en-GB" sz="2400" dirty="0">
                <a:hlinkClick r:id="rId2"/>
              </a:rPr>
              <a:t>-Car Dataset</a:t>
            </a:r>
            <a:endParaRPr lang="en-IE" sz="24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E9E66C-610B-E1B7-97BF-0534BD2C5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044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fort&#10;&#10;Description automatically generated">
            <a:extLst>
              <a:ext uri="{FF2B5EF4-FFF2-40B4-BE49-F238E27FC236}">
                <a16:creationId xmlns:a16="http://schemas.microsoft.com/office/drawing/2014/main" id="{080BE1E5-7CDF-8926-9BA5-A8BCE5384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088038" y="643466"/>
            <a:ext cx="80159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fort&#10;&#10;Description automatically generated">
            <a:extLst>
              <a:ext uri="{FF2B5EF4-FFF2-40B4-BE49-F238E27FC236}">
                <a16:creationId xmlns:a16="http://schemas.microsoft.com/office/drawing/2014/main" id="{61D80563-D12D-1B11-0263-098448322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750014" y="643466"/>
            <a:ext cx="66919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E9C096E2-E15A-88AB-4F8D-501E5F229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22" y="558354"/>
            <a:ext cx="8422051" cy="5588464"/>
          </a:xfrm>
        </p:spPr>
      </p:pic>
    </p:spTree>
    <p:extLst>
      <p:ext uri="{BB962C8B-B14F-4D97-AF65-F5344CB8AC3E}">
        <p14:creationId xmlns:p14="http://schemas.microsoft.com/office/powerpoint/2010/main" val="123709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270661-2A05-DB36-5E55-EACDDB4DA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37681"/>
            <a:ext cx="10905066" cy="258263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2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307767-738E-66FA-5E96-AD9724D11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237" y="1397421"/>
            <a:ext cx="10337975" cy="40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8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359F6B-6F35-24CA-1F8F-9111697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156"/>
            <a:ext cx="10905066" cy="5425686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534</Words>
  <Application>Microsoft Office PowerPoint</Application>
  <PresentationFormat>Widescreen</PresentationFormat>
  <Paragraphs>54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Cambria</vt:lpstr>
      <vt:lpstr>Minion Pro Capt</vt:lpstr>
      <vt:lpstr>Times New Roman</vt:lpstr>
      <vt:lpstr>Office Theme</vt:lpstr>
      <vt:lpstr>Muse-CAR ASTE dataset</vt:lpstr>
      <vt:lpstr>Highlights </vt:lpstr>
      <vt:lpstr>Aspect Sentiment Triplet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Distribution</vt:lpstr>
      <vt:lpstr>Box plot of Lengths</vt:lpstr>
      <vt:lpstr>PowerPoint Presentation</vt:lpstr>
      <vt:lpstr>Dataset Creation</vt:lpstr>
      <vt:lpstr>PowerPoint Presentation</vt:lpstr>
      <vt:lpstr>PowerPoint Presentation</vt:lpstr>
      <vt:lpstr>PowerPoint Presentation</vt:lpstr>
      <vt:lpstr>Annotation Guidelines</vt:lpstr>
      <vt:lpstr>PowerPoint Presentation</vt:lpstr>
      <vt:lpstr>Inter-Annotator-Agreement</vt:lpstr>
      <vt:lpstr>PowerPoint Presentation</vt:lpstr>
      <vt:lpstr>Statistical Annotation Analysis</vt:lpstr>
      <vt:lpstr>PowerPoint Presentation</vt:lpstr>
      <vt:lpstr>PowerPoint Presentation</vt:lpstr>
      <vt:lpstr>PowerPoint Presentation</vt:lpstr>
      <vt:lpstr>Baseline Models</vt:lpstr>
      <vt:lpstr>PowerPoint Presentation</vt:lpstr>
      <vt:lpstr>Results</vt:lpstr>
      <vt:lpstr>Results-processed Dataset</vt:lpstr>
      <vt:lpstr>Comparison with our dataset</vt:lpstr>
      <vt:lpstr>PowerPoint Presentation</vt:lpstr>
      <vt:lpstr>GitHub - AtiUsm/MuseASTE: Aspect Sentiment Triplet Extraction Annotations for the MuSe-Car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USMANI, ATIYA</dc:creator>
  <cp:lastModifiedBy>USMANI, ATIYA</cp:lastModifiedBy>
  <cp:revision>11</cp:revision>
  <dcterms:created xsi:type="dcterms:W3CDTF">2024-09-05T10:14:35Z</dcterms:created>
  <dcterms:modified xsi:type="dcterms:W3CDTF">2024-11-08T16:04:05Z</dcterms:modified>
</cp:coreProperties>
</file>